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78" r:id="rId7"/>
    <p:sldId id="264" r:id="rId8"/>
    <p:sldId id="265" r:id="rId9"/>
    <p:sldId id="266" r:id="rId10"/>
    <p:sldId id="267" r:id="rId11"/>
    <p:sldId id="279" r:id="rId12"/>
    <p:sldId id="268" r:id="rId13"/>
    <p:sldId id="269" r:id="rId14"/>
    <p:sldId id="270" r:id="rId15"/>
    <p:sldId id="271" r:id="rId16"/>
    <p:sldId id="272" r:id="rId17"/>
    <p:sldId id="273" r:id="rId18"/>
    <p:sldId id="274" r:id="rId19"/>
    <p:sldId id="275" r:id="rId20"/>
    <p:sldId id="276" r:id="rId21"/>
    <p:sldId id="277" r:id="rId22"/>
    <p:sldId id="261" r:id="rId23"/>
    <p:sldId id="26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B98C2D1-08D1-414F-B6EB-A0FFBA02E6D9}" type="datetimeFigureOut">
              <a:rPr lang="en-US" smtClean="0"/>
              <a:t>3/21/2012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A4A411-790E-4FA9-BF4C-01E61FBF02C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98C2D1-08D1-414F-B6EB-A0FFBA02E6D9}" type="datetimeFigureOut">
              <a:rPr lang="en-US" smtClean="0"/>
              <a:t>3/21/2012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A4A411-790E-4FA9-BF4C-01E61FBF02C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98C2D1-08D1-414F-B6EB-A0FFBA02E6D9}" type="datetimeFigureOut">
              <a:rPr lang="en-US" smtClean="0"/>
              <a:t>3/21/2012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A4A411-790E-4FA9-BF4C-01E61FBF02C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98C2D1-08D1-414F-B6EB-A0FFBA02E6D9}" type="datetimeFigureOut">
              <a:rPr lang="en-US" smtClean="0"/>
              <a:t>3/21/2012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A4A411-790E-4FA9-BF4C-01E61FBF02C0}"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B98C2D1-08D1-414F-B6EB-A0FFBA02E6D9}" type="datetimeFigureOut">
              <a:rPr lang="en-US" smtClean="0"/>
              <a:t>3/21/2012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A4A411-790E-4FA9-BF4C-01E61FBF02C0}"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B98C2D1-08D1-414F-B6EB-A0FFBA02E6D9}" type="datetimeFigureOut">
              <a:rPr lang="en-US" smtClean="0"/>
              <a:t>3/21/2012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6A4A411-790E-4FA9-BF4C-01E61FBF02C0}"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B98C2D1-08D1-414F-B6EB-A0FFBA02E6D9}" type="datetimeFigureOut">
              <a:rPr lang="en-US" smtClean="0"/>
              <a:t>3/21/2012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6A4A411-790E-4FA9-BF4C-01E61FBF02C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B98C2D1-08D1-414F-B6EB-A0FFBA02E6D9}" type="datetimeFigureOut">
              <a:rPr lang="en-US" smtClean="0"/>
              <a:t>3/21/2012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6A4A411-790E-4FA9-BF4C-01E61FBF02C0}"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B98C2D1-08D1-414F-B6EB-A0FFBA02E6D9}" type="datetimeFigureOut">
              <a:rPr lang="en-US" smtClean="0"/>
              <a:t>3/21/2012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6A4A411-790E-4FA9-BF4C-01E61FBF02C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B98C2D1-08D1-414F-B6EB-A0FFBA02E6D9}" type="datetimeFigureOut">
              <a:rPr lang="en-US" smtClean="0"/>
              <a:t>3/21/2012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6A4A411-790E-4FA9-BF4C-01E61FBF02C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B98C2D1-08D1-414F-B6EB-A0FFBA02E6D9}" type="datetimeFigureOut">
              <a:rPr lang="en-US" smtClean="0"/>
              <a:t>3/21/2012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A4A411-790E-4FA9-BF4C-01E61FBF02C0}"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B98C2D1-08D1-414F-B6EB-A0FFBA02E6D9}" type="datetimeFigureOut">
              <a:rPr lang="en-US" smtClean="0"/>
              <a:t>3/21/2012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A4A411-790E-4FA9-BF4C-01E61FBF02C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lvl="1"/>
            <a:r>
              <a:rPr lang="en-US" dirty="0" smtClean="0"/>
              <a:t>Scientists </a:t>
            </a:r>
            <a:r>
              <a:rPr lang="en-US" dirty="0"/>
              <a:t>are answering the following questions with </a:t>
            </a:r>
            <a:r>
              <a:rPr lang="en-US" dirty="0" smtClean="0"/>
              <a:t>new understandings of the brain:</a:t>
            </a:r>
            <a:endParaRPr lang="en-US" dirty="0"/>
          </a:p>
          <a:p>
            <a:pPr lvl="2"/>
            <a:r>
              <a:rPr lang="en-US" dirty="0"/>
              <a:t>How does the brain work during learning?</a:t>
            </a:r>
          </a:p>
          <a:p>
            <a:pPr lvl="2"/>
            <a:r>
              <a:rPr lang="en-US" dirty="0"/>
              <a:t>Under what conditions do we learn best?</a:t>
            </a:r>
          </a:p>
          <a:p>
            <a:pPr lvl="2"/>
            <a:r>
              <a:rPr lang="en-US" dirty="0"/>
              <a:t>Why do some people learn differently from others?</a:t>
            </a:r>
          </a:p>
          <a:p>
            <a:pPr lvl="2"/>
            <a:r>
              <a:rPr lang="en-US" dirty="0"/>
              <a:t>Is everyone’s brain built the same way?</a:t>
            </a:r>
          </a:p>
          <a:p>
            <a:pPr lvl="1"/>
            <a:r>
              <a:rPr lang="en-US" dirty="0"/>
              <a:t>This chapter creates a link between neuroscience and the classroom by interpreting brain research from an educational perspective.</a:t>
            </a:r>
          </a:p>
          <a:p>
            <a:endParaRPr lang="en-US" dirty="0"/>
          </a:p>
        </p:txBody>
      </p:sp>
      <p:sp>
        <p:nvSpPr>
          <p:cNvPr id="4" name="Title 3"/>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3055945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brain activity for each individual is unique, it works differently for each person.</a:t>
            </a:r>
          </a:p>
          <a:p>
            <a:r>
              <a:rPr lang="en-US" dirty="0" smtClean="0"/>
              <a:t>For teachers, it is important to understand how each student learns and lessons needs to be developed in a way which allows each student to </a:t>
            </a:r>
            <a:r>
              <a:rPr lang="en-US" smtClean="0"/>
              <a:t>grasp new concepts</a:t>
            </a:r>
            <a:endParaRPr lang="en-US" dirty="0"/>
          </a:p>
        </p:txBody>
      </p:sp>
      <p:sp>
        <p:nvSpPr>
          <p:cNvPr id="2" name="Title 1"/>
          <p:cNvSpPr>
            <a:spLocks noGrp="1"/>
          </p:cNvSpPr>
          <p:nvPr>
            <p:ph type="title"/>
          </p:nvPr>
        </p:nvSpPr>
        <p:spPr/>
        <p:txBody>
          <a:bodyPr/>
          <a:lstStyle/>
          <a:p>
            <a:r>
              <a:rPr lang="en-US" dirty="0" smtClean="0"/>
              <a:t>Importance</a:t>
            </a:r>
            <a:endParaRPr lang="en-US" dirty="0"/>
          </a:p>
        </p:txBody>
      </p:sp>
    </p:spTree>
    <p:extLst>
      <p:ext uri="{BB962C8B-B14F-4D97-AF65-F5344CB8AC3E}">
        <p14:creationId xmlns:p14="http://schemas.microsoft.com/office/powerpoint/2010/main" val="1043072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3600" y="1828800"/>
            <a:ext cx="5257800" cy="3943350"/>
          </a:xfrm>
        </p:spPr>
      </p:pic>
      <p:sp>
        <p:nvSpPr>
          <p:cNvPr id="2" name="Title 1"/>
          <p:cNvSpPr>
            <a:spLocks noGrp="1"/>
          </p:cNvSpPr>
          <p:nvPr>
            <p:ph type="title"/>
          </p:nvPr>
        </p:nvSpPr>
        <p:spPr/>
        <p:txBody>
          <a:bodyPr/>
          <a:lstStyle/>
          <a:p>
            <a:r>
              <a:rPr lang="en-US" dirty="0" smtClean="0"/>
              <a:t>Strategic Networks</a:t>
            </a:r>
            <a:endParaRPr lang="en-US" dirty="0"/>
          </a:p>
        </p:txBody>
      </p:sp>
    </p:spTree>
    <p:extLst>
      <p:ext uri="{BB962C8B-B14F-4D97-AF65-F5344CB8AC3E}">
        <p14:creationId xmlns:p14="http://schemas.microsoft.com/office/powerpoint/2010/main" val="4065154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180796"/>
            <a:ext cx="5562600" cy="1162050"/>
          </a:xfrm>
        </p:spPr>
        <p:txBody>
          <a:bodyPr>
            <a:normAutofit/>
          </a:bodyPr>
          <a:lstStyle/>
          <a:p>
            <a:pPr algn="ctr"/>
            <a:r>
              <a:rPr lang="en-US" sz="4000" dirty="0" smtClean="0">
                <a:latin typeface="+mn-lt"/>
              </a:rPr>
              <a:t>Strategic Networks</a:t>
            </a:r>
            <a:r>
              <a:rPr lang="en-US" dirty="0">
                <a:latin typeface="+mn-lt"/>
              </a:rPr>
              <a:t/>
            </a:r>
            <a:br>
              <a:rPr lang="en-US" dirty="0">
                <a:latin typeface="+mn-lt"/>
              </a:rPr>
            </a:br>
            <a:endParaRPr lang="en-US" dirty="0">
              <a:latin typeface="+mn-lt"/>
            </a:endParaRPr>
          </a:p>
        </p:txBody>
      </p:sp>
      <p:sp>
        <p:nvSpPr>
          <p:cNvPr id="4" name="Text Placeholder 3"/>
          <p:cNvSpPr>
            <a:spLocks noGrp="1"/>
          </p:cNvSpPr>
          <p:nvPr>
            <p:ph type="body" idx="2"/>
          </p:nvPr>
        </p:nvSpPr>
        <p:spPr>
          <a:xfrm>
            <a:off x="381000" y="2667000"/>
            <a:ext cx="5029200" cy="4038600"/>
          </a:xfrm>
        </p:spPr>
        <p:txBody>
          <a:bodyPr>
            <a:noAutofit/>
          </a:bodyPr>
          <a:lstStyle/>
          <a:p>
            <a:r>
              <a:rPr lang="en-US" sz="3200" b="1" dirty="0"/>
              <a:t>Multi-step process</a:t>
            </a:r>
            <a:endParaRPr lang="en-US" sz="3200" dirty="0"/>
          </a:p>
          <a:p>
            <a:pPr marL="457200" lvl="0" indent="-457200">
              <a:buFont typeface="+mj-lt"/>
              <a:buAutoNum type="arabicPeriod"/>
            </a:pPr>
            <a:r>
              <a:rPr lang="en-US" sz="3200" dirty="0"/>
              <a:t>Identify a goal. </a:t>
            </a:r>
          </a:p>
          <a:p>
            <a:pPr marL="457200" lvl="0" indent="-457200">
              <a:buFont typeface="+mj-lt"/>
              <a:buAutoNum type="arabicPeriod"/>
            </a:pPr>
            <a:r>
              <a:rPr lang="en-US" sz="3200" dirty="0"/>
              <a:t>Design a plan. </a:t>
            </a:r>
          </a:p>
          <a:p>
            <a:pPr marL="457200" lvl="0" indent="-457200">
              <a:buFont typeface="+mj-lt"/>
              <a:buAutoNum type="arabicPeriod"/>
            </a:pPr>
            <a:r>
              <a:rPr lang="en-US" sz="3200" dirty="0"/>
              <a:t>Execute the plan.</a:t>
            </a:r>
          </a:p>
          <a:p>
            <a:pPr marL="457200" lvl="0" indent="-457200">
              <a:buFont typeface="+mj-lt"/>
              <a:buAutoNum type="arabicPeriod"/>
            </a:pPr>
            <a:r>
              <a:rPr lang="en-US" sz="3200" dirty="0"/>
              <a:t>Self-monitoring</a:t>
            </a:r>
          </a:p>
          <a:p>
            <a:pPr marL="457200" lvl="0" indent="-457200">
              <a:buFont typeface="+mj-lt"/>
              <a:buAutoNum type="arabicPeriod"/>
            </a:pPr>
            <a:r>
              <a:rPr lang="en-US" sz="3200" dirty="0"/>
              <a:t>Correct or adjust actions</a:t>
            </a:r>
          </a:p>
          <a:p>
            <a:endParaRPr lang="en-US" sz="3200" dirty="0"/>
          </a:p>
        </p:txBody>
      </p:sp>
      <p:pic>
        <p:nvPicPr>
          <p:cNvPr id="1026" name="Picture 2" descr="C:\Users\Lisa Lynch\AppData\Local\Microsoft\Windows\Temporary Internet Files\Content.IE5\HYS78U1M\MC90043874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276046"/>
            <a:ext cx="1600200"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419600" y="1367881"/>
            <a:ext cx="4495800" cy="4524315"/>
          </a:xfrm>
          <a:prstGeom prst="rect">
            <a:avLst/>
          </a:prstGeom>
          <a:noFill/>
        </p:spPr>
        <p:txBody>
          <a:bodyPr wrap="square" rtlCol="0">
            <a:spAutoFit/>
          </a:bodyPr>
          <a:lstStyle/>
          <a:p>
            <a:pPr lvl="0" algn="ctr"/>
            <a:r>
              <a:rPr lang="en-US" sz="3200" dirty="0"/>
              <a:t>A strategy is involved in everything we do</a:t>
            </a:r>
            <a:r>
              <a:rPr lang="en-US" sz="3200" dirty="0" smtClean="0"/>
              <a:t>!</a:t>
            </a:r>
          </a:p>
          <a:p>
            <a:pPr lvl="0" algn="ctr"/>
            <a:endParaRPr lang="en-US" sz="3200" dirty="0"/>
          </a:p>
          <a:p>
            <a:pPr lvl="0" algn="ctr"/>
            <a:r>
              <a:rPr lang="en-US" sz="3200" dirty="0"/>
              <a:t> Strategic component for cognition and learning. </a:t>
            </a:r>
            <a:endParaRPr lang="en-US" sz="3200" dirty="0" smtClean="0"/>
          </a:p>
          <a:p>
            <a:pPr lvl="0" algn="ctr"/>
            <a:endParaRPr lang="en-US" sz="3200" dirty="0"/>
          </a:p>
          <a:p>
            <a:pPr lvl="0" algn="ctr"/>
            <a:r>
              <a:rPr lang="en-US" sz="3200" dirty="0"/>
              <a:t>Our brains can plan, organize, and monitor patterns. </a:t>
            </a:r>
          </a:p>
        </p:txBody>
      </p:sp>
    </p:spTree>
    <p:extLst>
      <p:ext uri="{BB962C8B-B14F-4D97-AF65-F5344CB8AC3E}">
        <p14:creationId xmlns:p14="http://schemas.microsoft.com/office/powerpoint/2010/main" val="2883885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143000"/>
          </a:xfrm>
        </p:spPr>
        <p:txBody>
          <a:bodyPr>
            <a:normAutofit fontScale="90000"/>
          </a:bodyPr>
          <a:lstStyle/>
          <a:p>
            <a:r>
              <a:rPr lang="en-US" dirty="0" smtClean="0">
                <a:latin typeface="+mn-lt"/>
              </a:rPr>
              <a:t>How do our brains do this? Why?</a:t>
            </a:r>
            <a:br>
              <a:rPr lang="en-US" dirty="0" smtClean="0">
                <a:latin typeface="+mn-lt"/>
              </a:rPr>
            </a:br>
            <a:endParaRPr lang="en-US" dirty="0">
              <a:latin typeface="+mn-lt"/>
            </a:endParaRPr>
          </a:p>
        </p:txBody>
      </p:sp>
      <p:sp>
        <p:nvSpPr>
          <p:cNvPr id="3" name="Text Placeholder 2"/>
          <p:cNvSpPr>
            <a:spLocks noGrp="1"/>
          </p:cNvSpPr>
          <p:nvPr>
            <p:ph type="body" idx="1"/>
          </p:nvPr>
        </p:nvSpPr>
        <p:spPr>
          <a:xfrm>
            <a:off x="5486400" y="1313329"/>
            <a:ext cx="2667000" cy="718110"/>
          </a:xfrm>
        </p:spPr>
        <p:txBody>
          <a:bodyPr>
            <a:normAutofit/>
          </a:bodyPr>
          <a:lstStyle/>
          <a:p>
            <a:r>
              <a:rPr lang="en-US" sz="3200" dirty="0" smtClean="0"/>
              <a:t>Bottom-Up</a:t>
            </a:r>
            <a:endParaRPr lang="en-US" sz="3200" dirty="0"/>
          </a:p>
        </p:txBody>
      </p:sp>
      <p:sp>
        <p:nvSpPr>
          <p:cNvPr id="4" name="Content Placeholder 3"/>
          <p:cNvSpPr>
            <a:spLocks noGrp="1"/>
          </p:cNvSpPr>
          <p:nvPr>
            <p:ph sz="quarter" idx="2"/>
          </p:nvPr>
        </p:nvSpPr>
        <p:spPr>
          <a:xfrm>
            <a:off x="4419600" y="2251075"/>
            <a:ext cx="4419600" cy="4606925"/>
          </a:xfrm>
        </p:spPr>
        <p:txBody>
          <a:bodyPr>
            <a:noAutofit/>
          </a:bodyPr>
          <a:lstStyle/>
          <a:p>
            <a:pPr marL="0" lvl="0" indent="0" algn="ctr">
              <a:buNone/>
            </a:pPr>
            <a:r>
              <a:rPr lang="en-US" sz="3200" dirty="0"/>
              <a:t>Cerebellum pathways support learning skills and strategies</a:t>
            </a:r>
            <a:r>
              <a:rPr lang="en-US" sz="3200" dirty="0" smtClean="0"/>
              <a:t>.</a:t>
            </a:r>
          </a:p>
          <a:p>
            <a:pPr marL="0" lvl="0" indent="0" algn="ctr">
              <a:buNone/>
            </a:pPr>
            <a:endParaRPr lang="en-US" sz="1200" dirty="0" smtClean="0"/>
          </a:p>
          <a:p>
            <a:pPr marL="0" lvl="0" indent="0" algn="ctr">
              <a:buNone/>
            </a:pPr>
            <a:endParaRPr lang="en-US" sz="1200" dirty="0"/>
          </a:p>
          <a:p>
            <a:pPr marL="0" lvl="0" indent="0" algn="ctr">
              <a:buNone/>
            </a:pPr>
            <a:r>
              <a:rPr lang="en-US" sz="3200" dirty="0"/>
              <a:t>Gives sensory feedback to determine if we are on target.</a:t>
            </a:r>
          </a:p>
          <a:p>
            <a:pPr marL="0" indent="0" algn="ctr">
              <a:buNone/>
            </a:pPr>
            <a:endParaRPr lang="en-US" sz="3200" dirty="0"/>
          </a:p>
        </p:txBody>
      </p:sp>
      <p:sp>
        <p:nvSpPr>
          <p:cNvPr id="6" name="Content Placeholder 5"/>
          <p:cNvSpPr>
            <a:spLocks noGrp="1"/>
          </p:cNvSpPr>
          <p:nvPr>
            <p:ph sz="quarter" idx="4"/>
          </p:nvPr>
        </p:nvSpPr>
        <p:spPr>
          <a:xfrm>
            <a:off x="228600" y="2242110"/>
            <a:ext cx="4041775" cy="3853890"/>
          </a:xfrm>
        </p:spPr>
        <p:txBody>
          <a:bodyPr>
            <a:normAutofit fontScale="70000" lnSpcReduction="20000"/>
          </a:bodyPr>
          <a:lstStyle/>
          <a:p>
            <a:pPr marL="0" lvl="0" indent="0" algn="ctr">
              <a:buNone/>
            </a:pPr>
            <a:r>
              <a:rPr lang="en-US" sz="4600" dirty="0"/>
              <a:t>Strategic Modules </a:t>
            </a:r>
            <a:r>
              <a:rPr lang="en-US" sz="4600" dirty="0" smtClean="0"/>
              <a:t>two-way </a:t>
            </a:r>
            <a:r>
              <a:rPr lang="en-US" sz="4600" dirty="0"/>
              <a:t>hierarchical pathway</a:t>
            </a:r>
            <a:r>
              <a:rPr lang="en-US" sz="4600" dirty="0" smtClean="0"/>
              <a:t>.</a:t>
            </a:r>
          </a:p>
          <a:p>
            <a:pPr marL="0" lvl="0" indent="0" algn="ctr">
              <a:buNone/>
            </a:pPr>
            <a:endParaRPr lang="en-US" sz="4600" dirty="0"/>
          </a:p>
          <a:p>
            <a:pPr marL="0" lvl="0" indent="0" algn="ctr">
              <a:buNone/>
            </a:pPr>
            <a:r>
              <a:rPr lang="en-US" sz="4600" dirty="0"/>
              <a:t>Neural signals from the </a:t>
            </a:r>
            <a:r>
              <a:rPr lang="en-US" sz="4600" dirty="0" smtClean="0"/>
              <a:t>cortex, travels </a:t>
            </a:r>
            <a:r>
              <a:rPr lang="en-US" sz="4600" dirty="0"/>
              <a:t>down to the spinal cord.</a:t>
            </a:r>
          </a:p>
          <a:p>
            <a:endParaRPr lang="en-US" dirty="0"/>
          </a:p>
        </p:txBody>
      </p:sp>
      <p:sp>
        <p:nvSpPr>
          <p:cNvPr id="7" name="Text Placeholder 2"/>
          <p:cNvSpPr txBox="1">
            <a:spLocks/>
          </p:cNvSpPr>
          <p:nvPr/>
        </p:nvSpPr>
        <p:spPr>
          <a:xfrm>
            <a:off x="990600" y="1295400"/>
            <a:ext cx="2667000" cy="1184275"/>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r>
              <a:rPr lang="en-US" sz="3200" dirty="0" smtClean="0"/>
              <a:t>Top-Down</a:t>
            </a:r>
          </a:p>
          <a:p>
            <a:endParaRPr lang="en-US" dirty="0"/>
          </a:p>
        </p:txBody>
      </p:sp>
    </p:spTree>
    <p:extLst>
      <p:ext uri="{BB962C8B-B14F-4D97-AF65-F5344CB8AC3E}">
        <p14:creationId xmlns:p14="http://schemas.microsoft.com/office/powerpoint/2010/main" val="2283902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13447" y="852767"/>
            <a:ext cx="9372600" cy="3429000"/>
          </a:xfrm>
        </p:spPr>
        <p:txBody>
          <a:bodyPr>
            <a:noAutofit/>
          </a:bodyPr>
          <a:lstStyle/>
          <a:p>
            <a:pPr marL="0" lvl="0" indent="0" algn="ctr">
              <a:buNone/>
            </a:pPr>
            <a:r>
              <a:rPr lang="en-US" sz="3200" dirty="0"/>
              <a:t>T</a:t>
            </a:r>
            <a:r>
              <a:rPr lang="en-US" sz="3200" dirty="0" smtClean="0"/>
              <a:t>eaching </a:t>
            </a:r>
            <a:r>
              <a:rPr lang="en-US" sz="3200" dirty="0"/>
              <a:t>skills and strategies such as </a:t>
            </a:r>
            <a:r>
              <a:rPr lang="en-US" sz="3200" dirty="0" smtClean="0"/>
              <a:t>predicting and summarizing.</a:t>
            </a:r>
          </a:p>
          <a:p>
            <a:pPr marL="0" lvl="0" indent="0" algn="ctr">
              <a:buNone/>
            </a:pPr>
            <a:r>
              <a:rPr lang="en-US" sz="3200" dirty="0" smtClean="0"/>
              <a:t>Know </a:t>
            </a:r>
            <a:r>
              <a:rPr lang="en-US" sz="3200" dirty="0"/>
              <a:t>the students strengths and weaknesses. </a:t>
            </a:r>
          </a:p>
          <a:p>
            <a:pPr marL="0" lvl="0" indent="0" algn="ctr">
              <a:buNone/>
            </a:pPr>
            <a:r>
              <a:rPr lang="en-US" sz="3200" dirty="0"/>
              <a:t>Use technology tools. </a:t>
            </a:r>
          </a:p>
          <a:p>
            <a:pPr marL="0" lvl="0" indent="0" algn="ctr">
              <a:buNone/>
            </a:pPr>
            <a:r>
              <a:rPr lang="en-US" sz="3200" dirty="0"/>
              <a:t>Scaffold areas of </a:t>
            </a:r>
            <a:r>
              <a:rPr lang="en-US" sz="3200" dirty="0" smtClean="0"/>
              <a:t>difficulties.</a:t>
            </a:r>
          </a:p>
          <a:p>
            <a:pPr marL="0" lvl="0" indent="0" algn="ctr">
              <a:buNone/>
            </a:pPr>
            <a:r>
              <a:rPr lang="en-US" sz="3200" dirty="0"/>
              <a:t>D</a:t>
            </a:r>
            <a:r>
              <a:rPr lang="en-US" sz="3200" dirty="0" smtClean="0"/>
              <a:t>raw </a:t>
            </a:r>
            <a:r>
              <a:rPr lang="en-US" sz="3200" dirty="0"/>
              <a:t>on strategic strengths. </a:t>
            </a:r>
          </a:p>
        </p:txBody>
      </p:sp>
      <p:sp>
        <p:nvSpPr>
          <p:cNvPr id="2" name="Title 1"/>
          <p:cNvSpPr>
            <a:spLocks noGrp="1"/>
          </p:cNvSpPr>
          <p:nvPr>
            <p:ph type="title"/>
          </p:nvPr>
        </p:nvSpPr>
        <p:spPr>
          <a:xfrm>
            <a:off x="0" y="3733800"/>
            <a:ext cx="9144000" cy="3124200"/>
          </a:xfrm>
        </p:spPr>
        <p:txBody>
          <a:bodyPr>
            <a:normAutofit/>
          </a:bodyPr>
          <a:lstStyle/>
          <a:p>
            <a:r>
              <a:rPr lang="en-US" sz="3200" dirty="0" smtClean="0">
                <a:latin typeface="+mn-lt"/>
              </a:rPr>
              <a:t/>
            </a:r>
            <a:br>
              <a:rPr lang="en-US" sz="3200" dirty="0" smtClean="0">
                <a:latin typeface="+mn-lt"/>
              </a:rPr>
            </a:br>
            <a:r>
              <a:rPr lang="en-US" sz="3200" b="1" dirty="0" smtClean="0">
                <a:latin typeface="+mn-lt"/>
              </a:rPr>
              <a:t>Disruption</a:t>
            </a:r>
            <a:br>
              <a:rPr lang="en-US" sz="3200" b="1" dirty="0" smtClean="0">
                <a:latin typeface="+mn-lt"/>
              </a:rPr>
            </a:br>
            <a:r>
              <a:rPr lang="en-US" sz="3200" dirty="0" smtClean="0">
                <a:latin typeface="+mn-lt"/>
              </a:rPr>
              <a:t>External Distractions</a:t>
            </a:r>
            <a:br>
              <a:rPr lang="en-US" sz="3200" dirty="0" smtClean="0">
                <a:latin typeface="+mn-lt"/>
              </a:rPr>
            </a:br>
            <a:r>
              <a:rPr lang="en-US" sz="3200" dirty="0" smtClean="0">
                <a:latin typeface="+mn-lt"/>
              </a:rPr>
              <a:t>Brain damage to frontal lobes cause disruptions across different modules. </a:t>
            </a:r>
          </a:p>
        </p:txBody>
      </p:sp>
      <p:sp>
        <p:nvSpPr>
          <p:cNvPr id="5" name="Title 1"/>
          <p:cNvSpPr txBox="1">
            <a:spLocks/>
          </p:cNvSpPr>
          <p:nvPr/>
        </p:nvSpPr>
        <p:spPr>
          <a:xfrm>
            <a:off x="0" y="0"/>
            <a:ext cx="9144000" cy="170553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b="1" dirty="0" smtClean="0">
                <a:latin typeface="+mn-lt"/>
              </a:rPr>
              <a:t>Classroom Examples</a:t>
            </a:r>
            <a:r>
              <a:rPr lang="en-US" dirty="0" smtClean="0">
                <a:latin typeface="+mn-lt"/>
              </a:rPr>
              <a:t/>
            </a:r>
            <a:br>
              <a:rPr lang="en-US" dirty="0" smtClean="0">
                <a:latin typeface="+mn-lt"/>
              </a:rPr>
            </a:br>
            <a:endParaRPr lang="en-US" dirty="0">
              <a:latin typeface="+mn-lt"/>
            </a:endParaRPr>
          </a:p>
        </p:txBody>
      </p:sp>
    </p:spTree>
    <p:extLst>
      <p:ext uri="{BB962C8B-B14F-4D97-AF65-F5344CB8AC3E}">
        <p14:creationId xmlns:p14="http://schemas.microsoft.com/office/powerpoint/2010/main" val="1938189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6324600" y="1524000"/>
            <a:ext cx="2419350" cy="1885950"/>
          </a:xfrm>
          <a:prstGeom prst="rect">
            <a:avLst/>
          </a:prstGeom>
          <a:noFill/>
          <a:ln w="9525">
            <a:noFill/>
            <a:miter lim="800000"/>
            <a:headEnd/>
            <a:tailEnd/>
          </a:ln>
        </p:spPr>
      </p:pic>
      <p:sp>
        <p:nvSpPr>
          <p:cNvPr id="4" name="Title 3"/>
          <p:cNvSpPr>
            <a:spLocks noGrp="1"/>
          </p:cNvSpPr>
          <p:nvPr>
            <p:ph type="ctrTitle"/>
          </p:nvPr>
        </p:nvSpPr>
        <p:spPr>
          <a:xfrm>
            <a:off x="713096" y="381000"/>
            <a:ext cx="7772400" cy="1470025"/>
          </a:xfrm>
        </p:spPr>
        <p:txBody>
          <a:bodyPr/>
          <a:lstStyle/>
          <a:p>
            <a:r>
              <a:rPr lang="en-US" dirty="0" smtClean="0"/>
              <a:t>Affective Networks</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027" y="1581150"/>
            <a:ext cx="5518903" cy="4133850"/>
          </a:xfrm>
          <a:prstGeom prst="rect">
            <a:avLst/>
          </a:prstGeom>
        </p:spPr>
      </p:pic>
    </p:spTree>
    <p:extLst>
      <p:ext uri="{BB962C8B-B14F-4D97-AF65-F5344CB8AC3E}">
        <p14:creationId xmlns:p14="http://schemas.microsoft.com/office/powerpoint/2010/main" val="1581434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lvl="0"/>
            <a:r>
              <a:rPr lang="en-US" sz="2400" dirty="0" smtClean="0"/>
              <a:t>Learning requires interaction with the external world with varied tools, contexts, people, and materials</a:t>
            </a:r>
          </a:p>
          <a:p>
            <a:pPr lvl="0"/>
            <a:r>
              <a:rPr lang="en-US" sz="2400" dirty="0" smtClean="0"/>
              <a:t>What people see is determined by their internal emotions, needs, and memories.</a:t>
            </a:r>
          </a:p>
          <a:p>
            <a:r>
              <a:rPr lang="en-US" sz="2400" dirty="0" smtClean="0"/>
              <a:t>Memory, personality, motivation, mood, interest, and biological state can all influence how we interact with something and vary according to viewer</a:t>
            </a:r>
          </a:p>
          <a:p>
            <a:pPr lvl="0"/>
            <a:r>
              <a:rPr lang="en-US" sz="2400" dirty="0" smtClean="0"/>
              <a:t>Affective networks attach emotional significance to objects and actions, influencing in a third way what we see and do.</a:t>
            </a:r>
          </a:p>
          <a:p>
            <a:pPr lvl="0"/>
            <a:r>
              <a:rPr lang="en-US" sz="2400" dirty="0" smtClean="0"/>
              <a:t>Emotion and Cognition should be studied together as well as individually.</a:t>
            </a:r>
          </a:p>
          <a:p>
            <a:endParaRPr lang="en-US" sz="2400" dirty="0"/>
          </a:p>
        </p:txBody>
      </p:sp>
      <p:sp>
        <p:nvSpPr>
          <p:cNvPr id="2" name="Title 1"/>
          <p:cNvSpPr>
            <a:spLocks noGrp="1"/>
          </p:cNvSpPr>
          <p:nvPr>
            <p:ph type="title"/>
          </p:nvPr>
        </p:nvSpPr>
        <p:spPr/>
        <p:txBody>
          <a:bodyPr/>
          <a:lstStyle/>
          <a:p>
            <a:r>
              <a:rPr lang="en-US" dirty="0" smtClean="0"/>
              <a:t>Affective Networks</a:t>
            </a:r>
            <a:endParaRPr lang="en-US" dirty="0"/>
          </a:p>
        </p:txBody>
      </p:sp>
    </p:spTree>
    <p:extLst>
      <p:ext uri="{BB962C8B-B14F-4D97-AF65-F5344CB8AC3E}">
        <p14:creationId xmlns:p14="http://schemas.microsoft.com/office/powerpoint/2010/main" val="1581862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8392" y="2600324"/>
            <a:ext cx="6400800" cy="3038475"/>
          </a:xfrm>
        </p:spPr>
        <p:txBody>
          <a:bodyPr>
            <a:normAutofit/>
          </a:bodyPr>
          <a:lstStyle/>
          <a:p>
            <a:pPr>
              <a:buFont typeface="Wingdings" pitchFamily="2" charset="2"/>
              <a:buChar char="ü"/>
            </a:pPr>
            <a:r>
              <a:rPr lang="en-US" dirty="0" smtClean="0"/>
              <a:t>Fast</a:t>
            </a:r>
            <a:r>
              <a:rPr lang="en-US" dirty="0" smtClean="0"/>
              <a:t>, Efficient, Effective</a:t>
            </a:r>
            <a:r>
              <a:rPr lang="en-US" dirty="0" smtClean="0"/>
              <a:t>,</a:t>
            </a:r>
            <a:br>
              <a:rPr lang="en-US" dirty="0" smtClean="0"/>
            </a:br>
            <a:r>
              <a:rPr lang="en-US" dirty="0" smtClean="0"/>
              <a:t>and Distributed across the brain </a:t>
            </a:r>
            <a:endParaRPr lang="en-US" dirty="0"/>
          </a:p>
        </p:txBody>
      </p:sp>
      <p:sp>
        <p:nvSpPr>
          <p:cNvPr id="3" name="Text Placeholder 2"/>
          <p:cNvSpPr>
            <a:spLocks noGrp="1"/>
          </p:cNvSpPr>
          <p:nvPr>
            <p:ph type="body" idx="1"/>
          </p:nvPr>
        </p:nvSpPr>
        <p:spPr>
          <a:xfrm>
            <a:off x="609600" y="457200"/>
            <a:ext cx="7772400" cy="1500187"/>
          </a:xfrm>
        </p:spPr>
        <p:txBody>
          <a:bodyPr>
            <a:normAutofit/>
          </a:bodyPr>
          <a:lstStyle/>
          <a:p>
            <a:r>
              <a:rPr lang="en-US" sz="3600" dirty="0" smtClean="0"/>
              <a:t>Affective processes are:</a:t>
            </a:r>
            <a:endParaRPr lang="en-US" sz="3600" dirty="0"/>
          </a:p>
        </p:txBody>
      </p:sp>
    </p:spTree>
    <p:extLst>
      <p:ext uri="{BB962C8B-B14F-4D97-AF65-F5344CB8AC3E}">
        <p14:creationId xmlns:p14="http://schemas.microsoft.com/office/powerpoint/2010/main" val="938425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Affective Networks</a:t>
            </a:r>
            <a:endParaRPr lang="en-US" dirty="0"/>
          </a:p>
        </p:txBody>
      </p:sp>
      <p:sp>
        <p:nvSpPr>
          <p:cNvPr id="6" name="Content Placeholder 5"/>
          <p:cNvSpPr>
            <a:spLocks noGrp="1"/>
          </p:cNvSpPr>
          <p:nvPr>
            <p:ph sz="half" idx="1"/>
          </p:nvPr>
        </p:nvSpPr>
        <p:spPr/>
        <p:txBody>
          <a:bodyPr>
            <a:normAutofit fontScale="62500" lnSpcReduction="20000"/>
          </a:bodyPr>
          <a:lstStyle/>
          <a:p>
            <a:pPr lvl="0"/>
            <a:r>
              <a:rPr lang="en-US" dirty="0" smtClean="0"/>
              <a:t>Made up of specialized modules</a:t>
            </a:r>
          </a:p>
          <a:p>
            <a:pPr lvl="0"/>
            <a:r>
              <a:rPr lang="en-US" dirty="0" smtClean="0"/>
              <a:t>Located at the core of the brain and associated with the Limbic System</a:t>
            </a:r>
          </a:p>
          <a:p>
            <a:pPr lvl="0"/>
            <a:r>
              <a:rPr lang="en-US" dirty="0" smtClean="0"/>
              <a:t>Because of the distribution across the brain learners exhibit many differences</a:t>
            </a:r>
          </a:p>
          <a:p>
            <a:pPr lvl="0"/>
            <a:r>
              <a:rPr lang="en-US" dirty="0" smtClean="0"/>
              <a:t>To express emotion and recognize emotion we use two different areas of the effective network, therefore people who have had damage or disease to the brain may lack one or the other abilities.</a:t>
            </a:r>
          </a:p>
          <a:p>
            <a:pPr lvl="0"/>
            <a:r>
              <a:rPr lang="en-US" dirty="0" smtClean="0"/>
              <a:t>Operate in parallel -They process different kinds of emotional information simultaneously and communicate closely though myriad interconnections to create a whole affective impression.</a:t>
            </a:r>
          </a:p>
          <a:p>
            <a:pPr lvl="0"/>
            <a:r>
              <a:rPr lang="en-US" dirty="0" smtClean="0"/>
              <a:t>Most essential for learning, but given the least emphasis in curriculum</a:t>
            </a:r>
          </a:p>
          <a:p>
            <a:endParaRPr lang="en-US" dirty="0"/>
          </a:p>
        </p:txBody>
      </p:sp>
    </p:spTree>
    <p:extLst>
      <p:ext uri="{BB962C8B-B14F-4D97-AF65-F5344CB8AC3E}">
        <p14:creationId xmlns:p14="http://schemas.microsoft.com/office/powerpoint/2010/main" val="34956608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92500" lnSpcReduction="10000"/>
          </a:bodyPr>
          <a:lstStyle/>
          <a:p>
            <a:pPr algn="ctr">
              <a:buNone/>
            </a:pPr>
            <a:r>
              <a:rPr lang="en-US" dirty="0" smtClean="0"/>
              <a:t>Bottom-Up</a:t>
            </a:r>
          </a:p>
          <a:p>
            <a:pPr algn="ctr">
              <a:buNone/>
            </a:pPr>
            <a:endParaRPr lang="en-US" dirty="0" smtClean="0"/>
          </a:p>
          <a:p>
            <a:pPr lvl="0" algn="ctr">
              <a:buFont typeface="Wingdings" pitchFamily="2" charset="2"/>
              <a:buChar char="Ø"/>
            </a:pPr>
            <a:r>
              <a:rPr lang="en-US" sz="2000" dirty="0" smtClean="0"/>
              <a:t>Allows us to be emotionally responsive to the outside world.  It travels from sensory organs (eye &amp; ear) to the limbic cortex we feel emotional reactions.</a:t>
            </a:r>
          </a:p>
          <a:p>
            <a:pPr lvl="0" algn="ctr">
              <a:buFont typeface="Wingdings" pitchFamily="2" charset="2"/>
              <a:buChar char="Ø"/>
            </a:pPr>
            <a:r>
              <a:rPr lang="en-US" sz="2200" dirty="0" smtClean="0"/>
              <a:t>Travels part way to the limbic cortex and is never registered this is when we might have an inappropriate response to a situation.</a:t>
            </a:r>
          </a:p>
          <a:p>
            <a:pPr algn="ctr">
              <a:buFont typeface="Wingdings" pitchFamily="2" charset="2"/>
              <a:buChar char="Ø"/>
            </a:pPr>
            <a:endParaRPr lang="en-US" dirty="0"/>
          </a:p>
        </p:txBody>
      </p:sp>
      <p:sp>
        <p:nvSpPr>
          <p:cNvPr id="4" name="Content Placeholder 3"/>
          <p:cNvSpPr>
            <a:spLocks noGrp="1"/>
          </p:cNvSpPr>
          <p:nvPr>
            <p:ph sz="half" idx="2"/>
          </p:nvPr>
        </p:nvSpPr>
        <p:spPr/>
        <p:txBody>
          <a:bodyPr>
            <a:normAutofit fontScale="92500" lnSpcReduction="10000"/>
          </a:bodyPr>
          <a:lstStyle/>
          <a:p>
            <a:pPr algn="ctr">
              <a:buNone/>
            </a:pPr>
            <a:r>
              <a:rPr lang="en-US" dirty="0" smtClean="0"/>
              <a:t>Top-Down</a:t>
            </a:r>
          </a:p>
          <a:p>
            <a:pPr algn="ctr">
              <a:buNone/>
            </a:pPr>
            <a:endParaRPr lang="en-US" dirty="0" smtClean="0"/>
          </a:p>
          <a:p>
            <a:pPr lvl="0" algn="ctr"/>
            <a:r>
              <a:rPr lang="en-US" sz="2000" dirty="0" smtClean="0"/>
              <a:t>Helps us control our emotions, using various techniques, so that they do not take over and enable us from staying on task.</a:t>
            </a:r>
          </a:p>
          <a:p>
            <a:pPr>
              <a:buNone/>
            </a:pPr>
            <a:endParaRPr lang="en-US" dirty="0" smtClean="0"/>
          </a:p>
          <a:p>
            <a:pPr algn="ctr">
              <a:buFont typeface="Wingdings" pitchFamily="2" charset="2"/>
              <a:buChar char="Ø"/>
            </a:pPr>
            <a:endParaRPr lang="en-US" dirty="0"/>
          </a:p>
        </p:txBody>
      </p:sp>
      <p:sp>
        <p:nvSpPr>
          <p:cNvPr id="2" name="Title 1"/>
          <p:cNvSpPr>
            <a:spLocks noGrp="1"/>
          </p:cNvSpPr>
          <p:nvPr>
            <p:ph type="title"/>
          </p:nvPr>
        </p:nvSpPr>
        <p:spPr/>
        <p:txBody>
          <a:bodyPr>
            <a:normAutofit/>
          </a:bodyPr>
          <a:lstStyle/>
          <a:p>
            <a:r>
              <a:rPr lang="en-US" sz="3200" b="1" dirty="0" smtClean="0"/>
              <a:t>Affective involves Bottom-Up Top-Down processing:</a:t>
            </a:r>
            <a:endParaRPr lang="en-US" sz="3200" dirty="0"/>
          </a:p>
        </p:txBody>
      </p:sp>
    </p:spTree>
    <p:extLst>
      <p:ext uri="{BB962C8B-B14F-4D97-AF65-F5344CB8AC3E}">
        <p14:creationId xmlns:p14="http://schemas.microsoft.com/office/powerpoint/2010/main" val="1240274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42900" lvl="1" indent="-342900">
              <a:buFont typeface="Arial" pitchFamily="34" charset="0"/>
              <a:buChar char="•"/>
            </a:pPr>
            <a:r>
              <a:rPr lang="en-US" dirty="0" smtClean="0"/>
              <a:t>The </a:t>
            </a:r>
            <a:r>
              <a:rPr lang="en-US" dirty="0"/>
              <a:t>cortical </a:t>
            </a:r>
            <a:r>
              <a:rPr lang="en-US" dirty="0" smtClean="0"/>
              <a:t>tissue of the brain has </a:t>
            </a:r>
            <a:r>
              <a:rPr lang="en-US" dirty="0"/>
              <a:t>astounding connectivity, as there are </a:t>
            </a:r>
            <a:r>
              <a:rPr lang="en-US" dirty="0" smtClean="0"/>
              <a:t>1 </a:t>
            </a:r>
            <a:r>
              <a:rPr lang="en-US" dirty="0"/>
              <a:t>trillion neurons linked by </a:t>
            </a:r>
            <a:r>
              <a:rPr lang="en-US" dirty="0" smtClean="0"/>
              <a:t>10 </a:t>
            </a:r>
            <a:r>
              <a:rPr lang="en-US" dirty="0"/>
              <a:t>trillion connections.  This dense network can be compared to a computer network, allowing different parts of the brain to communicate </a:t>
            </a:r>
            <a:r>
              <a:rPr lang="en-US" dirty="0" smtClean="0"/>
              <a:t>dynamically.</a:t>
            </a:r>
            <a:endParaRPr lang="en-US" dirty="0"/>
          </a:p>
        </p:txBody>
      </p:sp>
      <p:sp>
        <p:nvSpPr>
          <p:cNvPr id="2" name="Title 1"/>
          <p:cNvSpPr>
            <a:spLocks noGrp="1"/>
          </p:cNvSpPr>
          <p:nvPr>
            <p:ph type="title"/>
          </p:nvPr>
        </p:nvSpPr>
        <p:spPr/>
        <p:txBody>
          <a:bodyPr>
            <a:normAutofit fontScale="90000"/>
          </a:bodyPr>
          <a:lstStyle/>
          <a:p>
            <a:r>
              <a:rPr lang="en-US" dirty="0" smtClean="0"/>
              <a:t>Understanding the Learning Brain</a:t>
            </a:r>
            <a:endParaRPr lang="en-US" dirty="0"/>
          </a:p>
        </p:txBody>
      </p:sp>
    </p:spTree>
    <p:extLst>
      <p:ext uri="{BB962C8B-B14F-4D97-AF65-F5344CB8AC3E}">
        <p14:creationId xmlns:p14="http://schemas.microsoft.com/office/powerpoint/2010/main" val="3883374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Examples</a:t>
            </a:r>
            <a:endParaRPr lang="en-US" dirty="0"/>
          </a:p>
        </p:txBody>
      </p:sp>
      <p:sp>
        <p:nvSpPr>
          <p:cNvPr id="3" name="Text Placeholder 2"/>
          <p:cNvSpPr>
            <a:spLocks noGrp="1"/>
          </p:cNvSpPr>
          <p:nvPr>
            <p:ph type="body" idx="1"/>
          </p:nvPr>
        </p:nvSpPr>
        <p:spPr/>
        <p:txBody>
          <a:bodyPr>
            <a:normAutofit lnSpcReduction="10000"/>
          </a:bodyPr>
          <a:lstStyle/>
          <a:p>
            <a:r>
              <a:rPr lang="en-US" dirty="0" smtClean="0"/>
              <a:t>Mr. O’Connell and Miguel</a:t>
            </a:r>
            <a:endParaRPr lang="en-US" dirty="0"/>
          </a:p>
        </p:txBody>
      </p:sp>
      <p:sp>
        <p:nvSpPr>
          <p:cNvPr id="4" name="Text Placeholder 3"/>
          <p:cNvSpPr>
            <a:spLocks noGrp="1"/>
          </p:cNvSpPr>
          <p:nvPr>
            <p:ph type="body" sz="half" idx="3"/>
          </p:nvPr>
        </p:nvSpPr>
        <p:spPr/>
        <p:txBody>
          <a:bodyPr>
            <a:normAutofit lnSpcReduction="10000"/>
          </a:bodyPr>
          <a:lstStyle/>
          <a:p>
            <a:r>
              <a:rPr lang="en-US" dirty="0" smtClean="0"/>
              <a:t>Mrs. Abrahams and </a:t>
            </a:r>
            <a:r>
              <a:rPr lang="en-US" dirty="0" err="1" smtClean="0"/>
              <a:t>Kamla</a:t>
            </a:r>
            <a:endParaRPr lang="en-US" dirty="0"/>
          </a:p>
        </p:txBody>
      </p:sp>
      <p:sp>
        <p:nvSpPr>
          <p:cNvPr id="5" name="Content Placeholder 4"/>
          <p:cNvSpPr>
            <a:spLocks noGrp="1"/>
          </p:cNvSpPr>
          <p:nvPr>
            <p:ph sz="quarter" idx="2"/>
          </p:nvPr>
        </p:nvSpPr>
        <p:spPr/>
        <p:txBody>
          <a:bodyPr>
            <a:normAutofit fontScale="92500"/>
          </a:bodyPr>
          <a:lstStyle/>
          <a:p>
            <a:r>
              <a:rPr lang="en-US" dirty="0" smtClean="0"/>
              <a:t>Miguel’s parents are getting divorced and his grades are starting to slip.  Mr. O’Connell speaks with the art teacher and she tells him Miguel’s art has become more expressive and deeper.  Mr. O’Connell decides to incorporate more art in his lessons</a:t>
            </a:r>
            <a:endParaRPr lang="en-US" dirty="0"/>
          </a:p>
        </p:txBody>
      </p:sp>
      <p:sp>
        <p:nvSpPr>
          <p:cNvPr id="6" name="Content Placeholder 5"/>
          <p:cNvSpPr>
            <a:spLocks noGrp="1"/>
          </p:cNvSpPr>
          <p:nvPr>
            <p:ph sz="quarter" idx="4"/>
          </p:nvPr>
        </p:nvSpPr>
        <p:spPr/>
        <p:txBody>
          <a:bodyPr>
            <a:normAutofit fontScale="92500" lnSpcReduction="20000"/>
          </a:bodyPr>
          <a:lstStyle/>
          <a:p>
            <a:pPr lvl="0"/>
            <a:r>
              <a:rPr lang="en-US" dirty="0" err="1" smtClean="0"/>
              <a:t>Kamla</a:t>
            </a:r>
            <a:r>
              <a:rPr lang="en-US" dirty="0" smtClean="0"/>
              <a:t> has been labeled a “slow reader”  without diagnosis.  Her lack of interest in school has been increasing throughout the years.  Ms. Abrahams decides to incorporate her interests into her curriculum and hopes to again engage </a:t>
            </a:r>
            <a:r>
              <a:rPr lang="en-US" dirty="0" err="1" smtClean="0"/>
              <a:t>Kamla</a:t>
            </a:r>
            <a:r>
              <a:rPr lang="en-US" dirty="0" smtClean="0"/>
              <a:t> in her education as much as she is in her sports activities.</a:t>
            </a:r>
          </a:p>
          <a:p>
            <a:pPr>
              <a:buNone/>
            </a:pPr>
            <a:r>
              <a:rPr lang="en-US" dirty="0" smtClean="0"/>
              <a:t> </a:t>
            </a:r>
            <a:endParaRPr lang="en-US" dirty="0"/>
          </a:p>
        </p:txBody>
      </p:sp>
    </p:spTree>
    <p:extLst>
      <p:ext uri="{BB962C8B-B14F-4D97-AF65-F5344CB8AC3E}">
        <p14:creationId xmlns:p14="http://schemas.microsoft.com/office/powerpoint/2010/main" val="1507180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lvl="0"/>
            <a:r>
              <a:rPr lang="en-US" dirty="0" smtClean="0"/>
              <a:t>Affective networks work in similar ways across many individuals so there are situations in which people respond in similar ways.  For example: if someone passes away you are sad.</a:t>
            </a:r>
          </a:p>
          <a:p>
            <a:pPr lvl="0"/>
            <a:r>
              <a:rPr lang="en-US" dirty="0" smtClean="0"/>
              <a:t>People do not respond to the same life situations the same way some are high and others are low responders.</a:t>
            </a:r>
          </a:p>
          <a:p>
            <a:pPr lvl="0"/>
            <a:r>
              <a:rPr lang="en-US" dirty="0" smtClean="0"/>
              <a:t>Affect can have a positive significant influence on learner’s ability and engagement.</a:t>
            </a:r>
          </a:p>
          <a:p>
            <a:pPr lvl="0"/>
            <a:r>
              <a:rPr lang="en-US" dirty="0" smtClean="0"/>
              <a:t>Affect can also have a negative effect in that they cannot focus when emotions cloud their minds.</a:t>
            </a:r>
          </a:p>
          <a:p>
            <a:pPr lvl="0"/>
            <a:r>
              <a:rPr lang="en-US" dirty="0" smtClean="0"/>
              <a:t>Teachers must realize that students all engage and learn differently and need to respond and accommodate for these differences.</a:t>
            </a:r>
          </a:p>
          <a:p>
            <a:endParaRPr lang="en-US" dirty="0"/>
          </a:p>
        </p:txBody>
      </p:sp>
      <p:sp>
        <p:nvSpPr>
          <p:cNvPr id="2" name="Title 1"/>
          <p:cNvSpPr>
            <a:spLocks noGrp="1"/>
          </p:cNvSpPr>
          <p:nvPr>
            <p:ph type="title"/>
          </p:nvPr>
        </p:nvSpPr>
        <p:spPr>
          <a:xfrm>
            <a:off x="1435608" y="152400"/>
            <a:ext cx="7498080" cy="1265238"/>
          </a:xfrm>
        </p:spPr>
        <p:txBody>
          <a:bodyPr>
            <a:normAutofit fontScale="90000"/>
          </a:bodyPr>
          <a:lstStyle/>
          <a:p>
            <a:r>
              <a:rPr lang="en-US" sz="3600" b="1" dirty="0" smtClean="0"/>
              <a:t/>
            </a:r>
            <a:br>
              <a:rPr lang="en-US" sz="3600" b="1" dirty="0" smtClean="0"/>
            </a:br>
            <a:r>
              <a:rPr lang="en-US" sz="3600" b="1" dirty="0" smtClean="0"/>
              <a:t>Individual differences in affective networks</a:t>
            </a:r>
            <a:r>
              <a:rPr lang="en-US" b="1" dirty="0" smtClean="0"/>
              <a:t>:</a:t>
            </a:r>
            <a:r>
              <a:rPr lang="en-US" dirty="0" smtClean="0"/>
              <a:t/>
            </a:r>
            <a:br>
              <a:rPr lang="en-US" dirty="0" smtClean="0"/>
            </a:br>
            <a:endParaRPr lang="en-US" dirty="0"/>
          </a:p>
        </p:txBody>
      </p:sp>
    </p:spTree>
    <p:extLst>
      <p:ext uri="{BB962C8B-B14F-4D97-AF65-F5344CB8AC3E}">
        <p14:creationId xmlns:p14="http://schemas.microsoft.com/office/powerpoint/2010/main" val="36938083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dirty="0"/>
              <a:t>There are no ‘regular’ </a:t>
            </a:r>
            <a:r>
              <a:rPr lang="en-US" dirty="0" smtClean="0"/>
              <a:t>students.</a:t>
            </a:r>
          </a:p>
          <a:p>
            <a:pPr lvl="1"/>
            <a:r>
              <a:rPr lang="en-US" dirty="0" smtClean="0"/>
              <a:t>Broad </a:t>
            </a:r>
            <a:r>
              <a:rPr lang="en-US" dirty="0"/>
              <a:t>categories such as smart, not smart, disabled, not-disabled, regular, not regular are a gross oversimplification not in sync with reality.</a:t>
            </a:r>
          </a:p>
          <a:p>
            <a:pPr lvl="1"/>
            <a:r>
              <a:rPr lang="en-US" dirty="0"/>
              <a:t>The structure of learning networks, a modular organization, means that each students brings a unique set of strengths. weaknesses, and preferences to school.</a:t>
            </a:r>
          </a:p>
        </p:txBody>
      </p:sp>
      <p:sp>
        <p:nvSpPr>
          <p:cNvPr id="2" name="Title 1"/>
          <p:cNvSpPr>
            <a:spLocks noGrp="1"/>
          </p:cNvSpPr>
          <p:nvPr>
            <p:ph type="title"/>
          </p:nvPr>
        </p:nvSpPr>
        <p:spPr/>
        <p:txBody>
          <a:bodyPr/>
          <a:lstStyle/>
          <a:p>
            <a:r>
              <a:rPr lang="en-US" dirty="0" smtClean="0"/>
              <a:t>Implications</a:t>
            </a:r>
            <a:endParaRPr lang="en-US" dirty="0"/>
          </a:p>
        </p:txBody>
      </p:sp>
    </p:spTree>
    <p:extLst>
      <p:ext uri="{BB962C8B-B14F-4D97-AF65-F5344CB8AC3E}">
        <p14:creationId xmlns:p14="http://schemas.microsoft.com/office/powerpoint/2010/main" val="29433972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dirty="0"/>
              <a:t>Example: Patrick and Mr. Hernandez.</a:t>
            </a:r>
          </a:p>
          <a:p>
            <a:pPr lvl="2"/>
            <a:r>
              <a:rPr lang="en-US" dirty="0"/>
              <a:t>Patrick is a ‘classic dyslexic, with atrocious spelling, missed vowels, and disjointed thoughts.’</a:t>
            </a:r>
          </a:p>
          <a:p>
            <a:pPr lvl="2"/>
            <a:r>
              <a:rPr lang="en-US" dirty="0"/>
              <a:t>Mr. Hernandez teaches 6</a:t>
            </a:r>
            <a:r>
              <a:rPr lang="en-US" baseline="30000" dirty="0"/>
              <a:t>th</a:t>
            </a:r>
            <a:r>
              <a:rPr lang="en-US" dirty="0"/>
              <a:t> grade and works with Patrick to identify his strengths and weaknesses.</a:t>
            </a:r>
          </a:p>
          <a:p>
            <a:pPr lvl="2"/>
            <a:r>
              <a:rPr lang="en-US" dirty="0"/>
              <a:t>After identifying that Patrick has deficiencies in his affective network, Mr. Hernandez decides to work on strengthening this network first, so that Patrick has the motivation to want to learn more in school.</a:t>
            </a:r>
          </a:p>
          <a:p>
            <a:endParaRPr lang="en-US" dirty="0"/>
          </a:p>
        </p:txBody>
      </p:sp>
      <p:sp>
        <p:nvSpPr>
          <p:cNvPr id="2" name="Title 1"/>
          <p:cNvSpPr>
            <a:spLocks noGrp="1"/>
          </p:cNvSpPr>
          <p:nvPr>
            <p:ph type="title"/>
          </p:nvPr>
        </p:nvSpPr>
        <p:spPr/>
        <p:txBody>
          <a:bodyPr/>
          <a:lstStyle/>
          <a:p>
            <a:r>
              <a:rPr lang="en-US" dirty="0" smtClean="0"/>
              <a:t>Bringing it all together</a:t>
            </a:r>
            <a:endParaRPr lang="en-US" dirty="0"/>
          </a:p>
        </p:txBody>
      </p:sp>
    </p:spTree>
    <p:extLst>
      <p:ext uri="{BB962C8B-B14F-4D97-AF65-F5344CB8AC3E}">
        <p14:creationId xmlns:p14="http://schemas.microsoft.com/office/powerpoint/2010/main" val="2701185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dirty="0"/>
              <a:t>Within the overall network are many smaller networks specialized in performing particular tasks.  They are:</a:t>
            </a:r>
          </a:p>
          <a:p>
            <a:pPr lvl="2"/>
            <a:r>
              <a:rPr lang="en-US" dirty="0"/>
              <a:t>Recognition </a:t>
            </a:r>
            <a:r>
              <a:rPr lang="en-US" dirty="0" smtClean="0"/>
              <a:t>networks</a:t>
            </a:r>
          </a:p>
          <a:p>
            <a:pPr lvl="2"/>
            <a:r>
              <a:rPr lang="en-US" dirty="0" smtClean="0"/>
              <a:t>Strategic networks</a:t>
            </a:r>
          </a:p>
          <a:p>
            <a:pPr lvl="2"/>
            <a:r>
              <a:rPr lang="en-US" dirty="0" smtClean="0"/>
              <a:t>Affective networks</a:t>
            </a:r>
            <a:endParaRPr lang="en-US" dirty="0"/>
          </a:p>
        </p:txBody>
      </p:sp>
      <p:sp>
        <p:nvSpPr>
          <p:cNvPr id="2" name="Title 1"/>
          <p:cNvSpPr>
            <a:spLocks noGrp="1"/>
          </p:cNvSpPr>
          <p:nvPr>
            <p:ph type="title"/>
          </p:nvPr>
        </p:nvSpPr>
        <p:spPr/>
        <p:txBody>
          <a:bodyPr>
            <a:normAutofit fontScale="90000"/>
          </a:bodyPr>
          <a:lstStyle/>
          <a:p>
            <a:r>
              <a:rPr lang="en-US" dirty="0"/>
              <a:t>Understanding the Learning Brain</a:t>
            </a:r>
            <a:endParaRPr lang="en-US" dirty="0"/>
          </a:p>
        </p:txBody>
      </p:sp>
    </p:spTree>
    <p:extLst>
      <p:ext uri="{BB962C8B-B14F-4D97-AF65-F5344CB8AC3E}">
        <p14:creationId xmlns:p14="http://schemas.microsoft.com/office/powerpoint/2010/main" val="840295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dirty="0"/>
              <a:t>The three networks work together to perform tasks as simple as signing a birthday </a:t>
            </a:r>
            <a:r>
              <a:rPr lang="en-US" dirty="0" smtClean="0"/>
              <a:t>card</a:t>
            </a:r>
          </a:p>
          <a:p>
            <a:pPr lvl="2"/>
            <a:r>
              <a:rPr lang="en-US" dirty="0"/>
              <a:t>R</a:t>
            </a:r>
            <a:r>
              <a:rPr lang="en-US" dirty="0" smtClean="0"/>
              <a:t>ecognition </a:t>
            </a:r>
            <a:r>
              <a:rPr lang="en-US" dirty="0"/>
              <a:t>networks help us understand the concept of a birthday, and identify the card, the pen, our hands, and our </a:t>
            </a:r>
            <a:r>
              <a:rPr lang="en-US" dirty="0" smtClean="0"/>
              <a:t>signature.</a:t>
            </a:r>
          </a:p>
          <a:p>
            <a:pPr lvl="2"/>
            <a:r>
              <a:rPr lang="en-US" dirty="0" smtClean="0"/>
              <a:t>Strategic </a:t>
            </a:r>
            <a:r>
              <a:rPr lang="en-US" dirty="0"/>
              <a:t>networks help us set our goal of signing the card, form a plan for picking up the pen and signing, monitor progress, and make small course </a:t>
            </a:r>
            <a:r>
              <a:rPr lang="en-US" dirty="0" smtClean="0"/>
              <a:t>corrections.</a:t>
            </a:r>
          </a:p>
          <a:p>
            <a:pPr lvl="2"/>
            <a:r>
              <a:rPr lang="en-US" dirty="0" smtClean="0"/>
              <a:t>Affective </a:t>
            </a:r>
            <a:r>
              <a:rPr lang="en-US" dirty="0"/>
              <a:t>networks connect our feelings for our friend to us, motivate us to sign the card, and keep us on task.</a:t>
            </a:r>
          </a:p>
        </p:txBody>
      </p:sp>
      <p:sp>
        <p:nvSpPr>
          <p:cNvPr id="2" name="Title 1"/>
          <p:cNvSpPr>
            <a:spLocks noGrp="1"/>
          </p:cNvSpPr>
          <p:nvPr>
            <p:ph type="title"/>
          </p:nvPr>
        </p:nvSpPr>
        <p:spPr/>
        <p:txBody>
          <a:bodyPr>
            <a:normAutofit fontScale="90000"/>
          </a:bodyPr>
          <a:lstStyle/>
          <a:p>
            <a:r>
              <a:rPr lang="en-US" dirty="0"/>
              <a:t>Understanding the Learning Brain</a:t>
            </a:r>
            <a:endParaRPr lang="en-US" dirty="0"/>
          </a:p>
        </p:txBody>
      </p:sp>
    </p:spTree>
    <p:extLst>
      <p:ext uri="{BB962C8B-B14F-4D97-AF65-F5344CB8AC3E}">
        <p14:creationId xmlns:p14="http://schemas.microsoft.com/office/powerpoint/2010/main" val="3752603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r>
              <a:rPr lang="en-US" dirty="0"/>
              <a:t>3 networks share two common </a:t>
            </a:r>
            <a:r>
              <a:rPr lang="en-US" dirty="0" smtClean="0"/>
              <a:t>characteristics; Processing </a:t>
            </a:r>
            <a:r>
              <a:rPr lang="en-US" dirty="0"/>
              <a:t>is </a:t>
            </a:r>
            <a:r>
              <a:rPr lang="en-US" dirty="0" smtClean="0"/>
              <a:t>distributed:</a:t>
            </a:r>
          </a:p>
          <a:p>
            <a:pPr lvl="2"/>
            <a:r>
              <a:rPr lang="en-US" dirty="0" smtClean="0"/>
              <a:t>Laterally </a:t>
            </a:r>
            <a:r>
              <a:rPr lang="en-US" dirty="0"/>
              <a:t>across many brain regions for simultaneous </a:t>
            </a:r>
            <a:r>
              <a:rPr lang="en-US" dirty="0" smtClean="0"/>
              <a:t>processing</a:t>
            </a:r>
          </a:p>
          <a:p>
            <a:pPr lvl="2"/>
            <a:r>
              <a:rPr lang="en-US" dirty="0" smtClean="0"/>
              <a:t>Hierarchically </a:t>
            </a:r>
            <a:r>
              <a:rPr lang="en-US" dirty="0"/>
              <a:t>for simultaneous processing of sensory information and contextual influences.</a:t>
            </a:r>
          </a:p>
          <a:p>
            <a:pPr lvl="1"/>
            <a:r>
              <a:rPr lang="en-US" dirty="0"/>
              <a:t>Despite the general characteristics stated, each brain differs substantially from another</a:t>
            </a:r>
            <a:r>
              <a:rPr lang="en-US" dirty="0" smtClean="0"/>
              <a:t>.</a:t>
            </a:r>
            <a:endParaRPr lang="en-US" dirty="0"/>
          </a:p>
        </p:txBody>
      </p:sp>
      <p:sp>
        <p:nvSpPr>
          <p:cNvPr id="2" name="Title 1"/>
          <p:cNvSpPr>
            <a:spLocks noGrp="1"/>
          </p:cNvSpPr>
          <p:nvPr>
            <p:ph type="title"/>
          </p:nvPr>
        </p:nvSpPr>
        <p:spPr/>
        <p:txBody>
          <a:bodyPr>
            <a:normAutofit fontScale="90000"/>
          </a:bodyPr>
          <a:lstStyle/>
          <a:p>
            <a:r>
              <a:rPr lang="en-US" dirty="0"/>
              <a:t>Understanding the Learning Brain</a:t>
            </a:r>
            <a:endParaRPr lang="en-US" dirty="0"/>
          </a:p>
        </p:txBody>
      </p:sp>
    </p:spTree>
    <p:extLst>
      <p:ext uri="{BB962C8B-B14F-4D97-AF65-F5344CB8AC3E}">
        <p14:creationId xmlns:p14="http://schemas.microsoft.com/office/powerpoint/2010/main" val="3999963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1828800"/>
            <a:ext cx="5791200" cy="3974772"/>
          </a:xfrm>
        </p:spPr>
      </p:pic>
      <p:sp>
        <p:nvSpPr>
          <p:cNvPr id="2" name="Title 1"/>
          <p:cNvSpPr>
            <a:spLocks noGrp="1"/>
          </p:cNvSpPr>
          <p:nvPr>
            <p:ph type="title"/>
          </p:nvPr>
        </p:nvSpPr>
        <p:spPr/>
        <p:txBody>
          <a:bodyPr/>
          <a:lstStyle/>
          <a:p>
            <a:r>
              <a:rPr lang="en-US" dirty="0" smtClean="0"/>
              <a:t>Recognition Networks</a:t>
            </a:r>
            <a:endParaRPr lang="en-US" dirty="0"/>
          </a:p>
        </p:txBody>
      </p:sp>
    </p:spTree>
    <p:extLst>
      <p:ext uri="{BB962C8B-B14F-4D97-AF65-F5344CB8AC3E}">
        <p14:creationId xmlns:p14="http://schemas.microsoft.com/office/powerpoint/2010/main" val="731959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Series of modules located in the back of the brain which allow us to interpret the world around us using our </a:t>
            </a:r>
            <a:r>
              <a:rPr lang="en-US" dirty="0" smtClean="0"/>
              <a:t>senses.</a:t>
            </a:r>
            <a:endParaRPr lang="en-US" dirty="0" smtClean="0"/>
          </a:p>
          <a:p>
            <a:r>
              <a:rPr lang="en-US" dirty="0" smtClean="0"/>
              <a:t>Modules are distributed in the brain so that each sense contains multiple </a:t>
            </a:r>
            <a:r>
              <a:rPr lang="en-US" dirty="0" smtClean="0"/>
              <a:t>modules.</a:t>
            </a:r>
            <a:endParaRPr lang="en-US" dirty="0" smtClean="0"/>
          </a:p>
          <a:p>
            <a:endParaRPr lang="en-US" dirty="0"/>
          </a:p>
        </p:txBody>
      </p:sp>
      <p:sp>
        <p:nvSpPr>
          <p:cNvPr id="2" name="Title 1"/>
          <p:cNvSpPr>
            <a:spLocks noGrp="1"/>
          </p:cNvSpPr>
          <p:nvPr>
            <p:ph type="title"/>
          </p:nvPr>
        </p:nvSpPr>
        <p:spPr/>
        <p:txBody>
          <a:bodyPr/>
          <a:lstStyle/>
          <a:p>
            <a:r>
              <a:rPr lang="en-US" dirty="0" smtClean="0"/>
              <a:t>What are they?</a:t>
            </a:r>
            <a:endParaRPr lang="en-US" dirty="0"/>
          </a:p>
        </p:txBody>
      </p:sp>
    </p:spTree>
    <p:extLst>
      <p:ext uri="{BB962C8B-B14F-4D97-AF65-F5344CB8AC3E}">
        <p14:creationId xmlns:p14="http://schemas.microsoft.com/office/powerpoint/2010/main" val="3022810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Extremely complex </a:t>
            </a:r>
          </a:p>
          <a:p>
            <a:r>
              <a:rPr lang="en-US" dirty="0" smtClean="0"/>
              <a:t>Recognized through PET scans of the brain </a:t>
            </a:r>
          </a:p>
          <a:p>
            <a:r>
              <a:rPr lang="en-US" dirty="0" smtClean="0"/>
              <a:t>Connected through parallel processing which help us to recognize things quickly and competently</a:t>
            </a:r>
          </a:p>
          <a:p>
            <a:r>
              <a:rPr lang="en-US" dirty="0" smtClean="0"/>
              <a:t>Arranged in a hierarchy from very complex to simple</a:t>
            </a:r>
          </a:p>
          <a:p>
            <a:endParaRPr lang="en-US" dirty="0" smtClean="0"/>
          </a:p>
          <a:p>
            <a:endParaRPr lang="en-US" dirty="0"/>
          </a:p>
        </p:txBody>
      </p:sp>
      <p:sp>
        <p:nvSpPr>
          <p:cNvPr id="2" name="Title 1"/>
          <p:cNvSpPr>
            <a:spLocks noGrp="1"/>
          </p:cNvSpPr>
          <p:nvPr>
            <p:ph type="title"/>
          </p:nvPr>
        </p:nvSpPr>
        <p:spPr/>
        <p:txBody>
          <a:bodyPr/>
          <a:lstStyle/>
          <a:p>
            <a:r>
              <a:rPr lang="en-US" dirty="0" smtClean="0"/>
              <a:t>Modules</a:t>
            </a:r>
            <a:endParaRPr lang="en-US" dirty="0"/>
          </a:p>
        </p:txBody>
      </p:sp>
      <p:pic>
        <p:nvPicPr>
          <p:cNvPr id="3073" name="Picture 1"/>
          <p:cNvPicPr>
            <a:picLocks noChangeAspect="1" noChangeArrowheads="1"/>
          </p:cNvPicPr>
          <p:nvPr/>
        </p:nvPicPr>
        <p:blipFill>
          <a:blip r:embed="rId2" cstate="print"/>
          <a:srcRect/>
          <a:stretch>
            <a:fillRect/>
          </a:stretch>
        </p:blipFill>
        <p:spPr bwMode="auto">
          <a:xfrm>
            <a:off x="5867400" y="457200"/>
            <a:ext cx="2190750" cy="1390650"/>
          </a:xfrm>
          <a:prstGeom prst="rect">
            <a:avLst/>
          </a:prstGeom>
          <a:noFill/>
          <a:ln w="9525">
            <a:noFill/>
            <a:miter lim="800000"/>
            <a:headEnd/>
            <a:tailEnd/>
          </a:ln>
        </p:spPr>
      </p:pic>
    </p:spTree>
    <p:extLst>
      <p:ext uri="{BB962C8B-B14F-4D97-AF65-F5344CB8AC3E}">
        <p14:creationId xmlns:p14="http://schemas.microsoft.com/office/powerpoint/2010/main" val="877393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Bottom-up processing:</a:t>
            </a:r>
          </a:p>
          <a:p>
            <a:pPr lvl="1"/>
            <a:r>
              <a:rPr lang="en-US" dirty="0" smtClean="0"/>
              <a:t>Identify sensory features </a:t>
            </a:r>
          </a:p>
          <a:p>
            <a:pPr lvl="2"/>
            <a:r>
              <a:rPr lang="en-US" dirty="0" smtClean="0"/>
              <a:t>Hearing, seeing, etc</a:t>
            </a:r>
          </a:p>
          <a:p>
            <a:pPr lvl="2"/>
            <a:r>
              <a:rPr lang="en-US" dirty="0" smtClean="0"/>
              <a:t>Patterns, voices</a:t>
            </a:r>
          </a:p>
          <a:p>
            <a:r>
              <a:rPr lang="en-US" dirty="0" smtClean="0"/>
              <a:t>Top-bottom processing</a:t>
            </a:r>
          </a:p>
          <a:p>
            <a:pPr lvl="1"/>
            <a:r>
              <a:rPr lang="en-US" dirty="0" smtClean="0"/>
              <a:t>Interpreting the meaning of something through prior knowledge</a:t>
            </a:r>
          </a:p>
          <a:p>
            <a:pPr lvl="2"/>
            <a:r>
              <a:rPr lang="en-US" dirty="0" smtClean="0"/>
              <a:t>proofreading</a:t>
            </a:r>
          </a:p>
        </p:txBody>
      </p:sp>
      <p:sp>
        <p:nvSpPr>
          <p:cNvPr id="2" name="Title 1"/>
          <p:cNvSpPr>
            <a:spLocks noGrp="1"/>
          </p:cNvSpPr>
          <p:nvPr>
            <p:ph type="title"/>
          </p:nvPr>
        </p:nvSpPr>
        <p:spPr/>
        <p:txBody>
          <a:bodyPr/>
          <a:lstStyle/>
          <a:p>
            <a:r>
              <a:rPr lang="en-US" dirty="0" smtClean="0"/>
              <a:t>Processing</a:t>
            </a:r>
            <a:endParaRPr lang="en-US" dirty="0"/>
          </a:p>
        </p:txBody>
      </p:sp>
      <p:pic>
        <p:nvPicPr>
          <p:cNvPr id="2050" name="Picture 2" descr="http://gazzaleylab.ucsf.edu/files/top-down%20brain.jpg"/>
          <p:cNvPicPr>
            <a:picLocks noChangeAspect="1" noChangeArrowheads="1"/>
          </p:cNvPicPr>
          <p:nvPr/>
        </p:nvPicPr>
        <p:blipFill>
          <a:blip r:embed="rId2" cstate="print"/>
          <a:srcRect/>
          <a:stretch>
            <a:fillRect/>
          </a:stretch>
        </p:blipFill>
        <p:spPr bwMode="auto">
          <a:xfrm>
            <a:off x="4953000" y="1295400"/>
            <a:ext cx="3810000" cy="2256813"/>
          </a:xfrm>
          <a:prstGeom prst="rect">
            <a:avLst/>
          </a:prstGeom>
          <a:noFill/>
        </p:spPr>
      </p:pic>
    </p:spTree>
    <p:extLst>
      <p:ext uri="{BB962C8B-B14F-4D97-AF65-F5344CB8AC3E}">
        <p14:creationId xmlns:p14="http://schemas.microsoft.com/office/powerpoint/2010/main" val="27113824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64</TotalTime>
  <Words>1227</Words>
  <Application>Microsoft Office PowerPoint</Application>
  <PresentationFormat>On-screen Show (4:3)</PresentationFormat>
  <Paragraphs>119</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Introduction</vt:lpstr>
      <vt:lpstr>Understanding the Learning Brain</vt:lpstr>
      <vt:lpstr>Understanding the Learning Brain</vt:lpstr>
      <vt:lpstr>Understanding the Learning Brain</vt:lpstr>
      <vt:lpstr>Understanding the Learning Brain</vt:lpstr>
      <vt:lpstr>Recognition Networks</vt:lpstr>
      <vt:lpstr>What are they?</vt:lpstr>
      <vt:lpstr>Modules</vt:lpstr>
      <vt:lpstr>Processing</vt:lpstr>
      <vt:lpstr>Importance</vt:lpstr>
      <vt:lpstr>Strategic Networks</vt:lpstr>
      <vt:lpstr>Strategic Networks </vt:lpstr>
      <vt:lpstr>How do our brains do this? Why? </vt:lpstr>
      <vt:lpstr> Disruption External Distractions Brain damage to frontal lobes cause disruptions across different modules. </vt:lpstr>
      <vt:lpstr>Affective Networks</vt:lpstr>
      <vt:lpstr>Affective Networks</vt:lpstr>
      <vt:lpstr>Fast, Efficient, Effective, and Distributed across the brain </vt:lpstr>
      <vt:lpstr>Affective Networks</vt:lpstr>
      <vt:lpstr>Affective involves Bottom-Up Top-Down processing:</vt:lpstr>
      <vt:lpstr>Classroom Examples</vt:lpstr>
      <vt:lpstr> Individual differences in affective networks: </vt:lpstr>
      <vt:lpstr>Implications</vt:lpstr>
      <vt:lpstr>Bringing it all together</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Owner</dc:creator>
  <cp:lastModifiedBy>Owner</cp:lastModifiedBy>
  <cp:revision>3</cp:revision>
  <dcterms:created xsi:type="dcterms:W3CDTF">2012-03-19T18:44:21Z</dcterms:created>
  <dcterms:modified xsi:type="dcterms:W3CDTF">2012-03-21T15:50:24Z</dcterms:modified>
</cp:coreProperties>
</file>